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League Spartan"/>
      <p:regular r:id="rId17"/>
      <p:bold r:id="rId18"/>
    </p:embeddedFont>
    <p:embeddedFont>
      <p:font typeface="Inter"/>
      <p:regular r:id="rId19"/>
      <p:bold r:id="rId20"/>
    </p:embeddedFont>
    <p:embeddedFont>
      <p:font typeface="Inter Medium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ACD4EF-52B0-4D75-803A-B620BFE6DF78}">
  <a:tblStyle styleId="{C1ACD4EF-52B0-4D75-803A-B620BFE6DF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.fntdata"/><Relationship Id="rId11" Type="http://schemas.openxmlformats.org/officeDocument/2006/relationships/slide" Target="slides/slide5.xml"/><Relationship Id="rId22" Type="http://schemas.openxmlformats.org/officeDocument/2006/relationships/font" Target="fonts/InterMedium-bold.fntdata"/><Relationship Id="rId10" Type="http://schemas.openxmlformats.org/officeDocument/2006/relationships/slide" Target="slides/slide4.xml"/><Relationship Id="rId21" Type="http://schemas.openxmlformats.org/officeDocument/2006/relationships/font" Target="fonts/InterMedium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eagueSpartan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Inter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eagueSparta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507372d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507372d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SLIDES_API88722029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SLIDES_API88722029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45f342fb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45f342fb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44ba77a21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44ba77a21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4ba77a210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4ba77a210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4ba77a210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4ba77a210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4ba77a210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4ba77a210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4ba77a21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44ba77a21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4ba77a21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44ba77a21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hyperlink" Target="https://github.com/CSC-648-SFSU/csc648-spring23-04-team02/tree/mai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888275"/>
            <a:ext cx="8520600" cy="650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MovAI - Movie Suggestion Tool</a:t>
            </a:r>
            <a:endParaRPr b="1" sz="28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649700"/>
            <a:ext cx="8520600" cy="552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Best way to find your next favorite movie</a:t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969DA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27647" l="16088" r="29540" t="20753"/>
          <a:stretch/>
        </p:blipFill>
        <p:spPr>
          <a:xfrm>
            <a:off x="2637550" y="755675"/>
            <a:ext cx="3868901" cy="206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</p:pic>
      <p:sp>
        <p:nvSpPr>
          <p:cNvPr id="58" name="Google Shape;58;p13"/>
          <p:cNvSpPr txBox="1"/>
          <p:nvPr/>
        </p:nvSpPr>
        <p:spPr>
          <a:xfrm>
            <a:off x="5143525" y="4692525"/>
            <a:ext cx="350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csc648-spring23-04-team02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234945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2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59" name="Google Shape;159;p22"/>
          <p:cNvGraphicFramePr/>
          <p:nvPr/>
        </p:nvGraphicFramePr>
        <p:xfrm>
          <a:off x="833550" y="1384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{C1ACD4EF-52B0-4D75-803A-B620BFE6DF78}</a:tableStyleId>
              </a:tblPr>
              <a:tblGrid>
                <a:gridCol w="3738450"/>
                <a:gridCol w="3738450"/>
              </a:tblGrid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Team Lead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Ashmitha Pais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Scrum Master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Steve Betts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Github Lead / Back-End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Preet Dhaliwal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Back-End Lead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Chris Farnsworth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Front-End Lead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Abdul Barrie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  <a:tr h="53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Inter"/>
                          <a:ea typeface="Inter"/>
                          <a:cs typeface="Inter"/>
                          <a:sym typeface="Inter"/>
                        </a:rPr>
                        <a:t>Product Owner / Front-End</a:t>
                      </a:r>
                      <a:endParaRPr b="1" sz="20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Nathan Loo</a:t>
                      </a:r>
                      <a:endParaRPr sz="2000"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Built on React and Django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635000" y="1207700"/>
            <a:ext cx="7188600" cy="325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Combines the power of two popular frameworks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Enables quick and efficient user experience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Provides real-time updates on suggestions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Customizable layout and options for convenient usage</a:t>
            </a:r>
            <a:endParaRPr sz="18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513" y="2571738"/>
            <a:ext cx="2295525" cy="1990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2500" y="2826300"/>
            <a:ext cx="4281050" cy="14816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Rest Framework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635000" y="1207700"/>
            <a:ext cx="7188600" cy="325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Serialization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Authentication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Permissions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Testing 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Debugging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Viewsets 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</a:pPr>
            <a:r>
              <a:rPr lang="en" sz="1800">
                <a:latin typeface="Inter"/>
                <a:ea typeface="Inter"/>
                <a:cs typeface="Inter"/>
                <a:sym typeface="Inter"/>
              </a:rPr>
              <a:t>Routers </a:t>
            </a:r>
            <a:endParaRPr sz="18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975" y="635000"/>
            <a:ext cx="5854726" cy="390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MovAI Flow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192900" y="2750700"/>
            <a:ext cx="521400" cy="5229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Start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964575" y="2628900"/>
            <a:ext cx="1000200" cy="766500"/>
          </a:xfrm>
          <a:prstGeom prst="diamond">
            <a:avLst/>
          </a:prstGeom>
          <a:solidFill>
            <a:srgbClr val="FF99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Have account?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2000300" y="1823046"/>
            <a:ext cx="792900" cy="5229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Login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3525525" y="2750700"/>
            <a:ext cx="1000200" cy="5229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Home Page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967325" y="2766300"/>
            <a:ext cx="871500" cy="4917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Get Started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5390025" y="1603975"/>
            <a:ext cx="1157400" cy="5229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View Recommendation History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5333025" y="3956950"/>
            <a:ext cx="1035900" cy="5229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View Past Ratings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1964775" y="3558971"/>
            <a:ext cx="792900" cy="5229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Signup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6269875" y="2766300"/>
            <a:ext cx="871500" cy="4917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Pick Genres, length, year, age rating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7529550" y="2766300"/>
            <a:ext cx="871500" cy="4917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Get Recommendations</a:t>
            </a:r>
            <a:endParaRPr sz="600">
              <a:solidFill>
                <a:srgbClr val="FFFFFF"/>
              </a:solidFill>
            </a:endParaRPr>
          </a:p>
        </p:txBody>
      </p:sp>
      <p:cxnSp>
        <p:nvCxnSpPr>
          <p:cNvPr id="92" name="Google Shape;92;p16"/>
          <p:cNvCxnSpPr>
            <a:stCxn id="82" idx="3"/>
            <a:endCxn id="83" idx="1"/>
          </p:cNvCxnSpPr>
          <p:nvPr/>
        </p:nvCxnSpPr>
        <p:spPr>
          <a:xfrm>
            <a:off x="714300" y="3012150"/>
            <a:ext cx="250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3" name="Google Shape;93;p16"/>
          <p:cNvCxnSpPr>
            <a:stCxn id="83" idx="0"/>
            <a:endCxn id="84" idx="1"/>
          </p:cNvCxnSpPr>
          <p:nvPr/>
        </p:nvCxnSpPr>
        <p:spPr>
          <a:xfrm flipH="1" rot="10800000">
            <a:off x="1464675" y="2084400"/>
            <a:ext cx="535500" cy="544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4" name="Google Shape;94;p16"/>
          <p:cNvCxnSpPr>
            <a:stCxn id="83" idx="2"/>
            <a:endCxn id="89" idx="1"/>
          </p:cNvCxnSpPr>
          <p:nvPr/>
        </p:nvCxnSpPr>
        <p:spPr>
          <a:xfrm>
            <a:off x="1464675" y="3395400"/>
            <a:ext cx="500100" cy="425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5" name="Google Shape;95;p16"/>
          <p:cNvCxnSpPr>
            <a:stCxn id="89" idx="3"/>
            <a:endCxn id="85" idx="1"/>
          </p:cNvCxnSpPr>
          <p:nvPr/>
        </p:nvCxnSpPr>
        <p:spPr>
          <a:xfrm flipH="1" rot="10800000">
            <a:off x="2757675" y="3012221"/>
            <a:ext cx="768000" cy="808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6" name="Google Shape;96;p16"/>
          <p:cNvCxnSpPr>
            <a:stCxn id="84" idx="3"/>
            <a:endCxn id="85" idx="1"/>
          </p:cNvCxnSpPr>
          <p:nvPr/>
        </p:nvCxnSpPr>
        <p:spPr>
          <a:xfrm>
            <a:off x="2793200" y="2084496"/>
            <a:ext cx="732300" cy="927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7" name="Google Shape;97;p16"/>
          <p:cNvCxnSpPr>
            <a:stCxn id="85" idx="3"/>
            <a:endCxn id="86" idx="1"/>
          </p:cNvCxnSpPr>
          <p:nvPr/>
        </p:nvCxnSpPr>
        <p:spPr>
          <a:xfrm>
            <a:off x="4525725" y="3012150"/>
            <a:ext cx="4416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8" name="Google Shape;98;p16"/>
          <p:cNvCxnSpPr>
            <a:stCxn id="85" idx="3"/>
            <a:endCxn id="87" idx="1"/>
          </p:cNvCxnSpPr>
          <p:nvPr/>
        </p:nvCxnSpPr>
        <p:spPr>
          <a:xfrm flipH="1" rot="10800000">
            <a:off x="4525725" y="1865550"/>
            <a:ext cx="864300" cy="1146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9" name="Google Shape;99;p16"/>
          <p:cNvCxnSpPr>
            <a:stCxn id="85" idx="3"/>
            <a:endCxn id="88" idx="1"/>
          </p:cNvCxnSpPr>
          <p:nvPr/>
        </p:nvCxnSpPr>
        <p:spPr>
          <a:xfrm>
            <a:off x="4525725" y="3012150"/>
            <a:ext cx="807300" cy="120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00" name="Google Shape;100;p16"/>
          <p:cNvSpPr txBox="1"/>
          <p:nvPr/>
        </p:nvSpPr>
        <p:spPr>
          <a:xfrm>
            <a:off x="1385900" y="2126875"/>
            <a:ext cx="471600" cy="33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Yes</a:t>
            </a:r>
            <a:endParaRPr sz="800"/>
          </a:p>
        </p:txBody>
      </p:sp>
      <p:sp>
        <p:nvSpPr>
          <p:cNvPr id="101" name="Google Shape;101;p16"/>
          <p:cNvSpPr txBox="1"/>
          <p:nvPr/>
        </p:nvSpPr>
        <p:spPr>
          <a:xfrm>
            <a:off x="1385900" y="3445950"/>
            <a:ext cx="471600" cy="33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</a:t>
            </a:r>
            <a:endParaRPr sz="800"/>
          </a:p>
        </p:txBody>
      </p:sp>
      <p:cxnSp>
        <p:nvCxnSpPr>
          <p:cNvPr id="102" name="Google Shape;102;p16"/>
          <p:cNvCxnSpPr>
            <a:stCxn id="86" idx="3"/>
            <a:endCxn id="90" idx="1"/>
          </p:cNvCxnSpPr>
          <p:nvPr/>
        </p:nvCxnSpPr>
        <p:spPr>
          <a:xfrm>
            <a:off x="5838825" y="3012150"/>
            <a:ext cx="431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03" name="Google Shape;103;p16"/>
          <p:cNvCxnSpPr>
            <a:stCxn id="90" idx="3"/>
            <a:endCxn id="91" idx="1"/>
          </p:cNvCxnSpPr>
          <p:nvPr/>
        </p:nvCxnSpPr>
        <p:spPr>
          <a:xfrm>
            <a:off x="7141375" y="3012150"/>
            <a:ext cx="388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04" name="Google Shape;104;p16"/>
          <p:cNvCxnSpPr>
            <a:stCxn id="91" idx="3"/>
            <a:endCxn id="85" idx="2"/>
          </p:cNvCxnSpPr>
          <p:nvPr/>
        </p:nvCxnSpPr>
        <p:spPr>
          <a:xfrm flipH="1">
            <a:off x="4025550" y="3012150"/>
            <a:ext cx="4375500" cy="261600"/>
          </a:xfrm>
          <a:prstGeom prst="curvedConnector4">
            <a:avLst>
              <a:gd fmla="val -5442" name="adj1"/>
              <a:gd fmla="val 718301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05" name="Google Shape;105;p16"/>
          <p:cNvSpPr/>
          <p:nvPr/>
        </p:nvSpPr>
        <p:spPr>
          <a:xfrm>
            <a:off x="5986350" y="888600"/>
            <a:ext cx="1543200" cy="544500"/>
          </a:xfrm>
          <a:prstGeom prst="wedgeRoundRectCallout">
            <a:avLst>
              <a:gd fmla="val -20828" name="adj1"/>
              <a:gd fmla="val 79890" name="adj2"/>
              <a:gd fmla="val 0" name="adj3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User can rate a movie thumbs-up or thumbs-down to improve future recommendations.</a:t>
            </a:r>
            <a:endParaRPr sz="700"/>
          </a:p>
        </p:txBody>
      </p:sp>
      <p:sp>
        <p:nvSpPr>
          <p:cNvPr id="106" name="Google Shape;106;p16"/>
          <p:cNvSpPr/>
          <p:nvPr/>
        </p:nvSpPr>
        <p:spPr>
          <a:xfrm>
            <a:off x="6495950" y="3627050"/>
            <a:ext cx="1543200" cy="544500"/>
          </a:xfrm>
          <a:prstGeom prst="wedgeRoundRectCallout">
            <a:avLst>
              <a:gd fmla="val -46907" name="adj1"/>
              <a:gd fmla="val 78136" name="adj2"/>
              <a:gd fmla="val 0" name="adj3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User can remove previously given ratings.</a:t>
            </a:r>
            <a:endParaRPr sz="900"/>
          </a:p>
        </p:txBody>
      </p:sp>
      <p:sp>
        <p:nvSpPr>
          <p:cNvPr id="107" name="Google Shape;107;p16"/>
          <p:cNvSpPr/>
          <p:nvPr/>
        </p:nvSpPr>
        <p:spPr>
          <a:xfrm>
            <a:off x="7436650" y="2103050"/>
            <a:ext cx="1443000" cy="5727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The AI will generate recommendations based on selected options as well as rating history.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MovAI </a:t>
            </a: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Points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 txBox="1"/>
          <p:nvPr/>
        </p:nvSpPr>
        <p:spPr>
          <a:xfrm>
            <a:off x="635000" y="1207700"/>
            <a:ext cx="6687000" cy="3657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Cutting-Edge AI Technology: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MovAI is powered by GPT-3, an advanced language model developed by OpenAI, providing state-of-the-art natural language understanding and generation capabilities.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Seamless User Experience: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With its intuitive interface, MovAI offers a user-friendly experience, making it effortless for users to input their preferences and receive instant movie recommendations.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Wide Range of Movie Selection: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MovAI has a vast and constantly updated database of movies, ensuring a comprehensive collection of titles across various genres, languages, and time periods.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Multi-Dimensional Analysis: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Unlike other movie recommendation tools, MovAI considers multiple dimensions of user preferences, including genres, actors, directors, plot elements, and more, resulting in highly accurate and relevant recommendations.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Competitive Analysis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678500" y="1207700"/>
            <a:ext cx="6687000" cy="3657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75" y="1207700"/>
            <a:ext cx="4294426" cy="35561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275" y="583150"/>
            <a:ext cx="3844726" cy="342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UX Principles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635000" y="1207700"/>
            <a:ext cx="6687000" cy="3657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950" y="1279600"/>
            <a:ext cx="1866900" cy="1507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5100" y="2054150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9225" y="1107950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4775" y="2859350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5" name="Google Shape;13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67400" y="2859350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6" name="Google Shape;13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29675" y="1967400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7" name="Google Shape;137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29675" y="289938"/>
            <a:ext cx="1866900" cy="1619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625" y="337475"/>
            <a:ext cx="6331549" cy="4456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635000" y="635000"/>
            <a:ext cx="44451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Building</a:t>
            </a:r>
            <a:endParaRPr b="1" sz="2400">
              <a:solidFill>
                <a:srgbClr val="0000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0" y="0"/>
            <a:ext cx="9144000" cy="888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635000" y="1207700"/>
            <a:ext cx="7155900" cy="88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Microsoft whiteboard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Discord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Team Meetings 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90825"/>
            <a:ext cx="4445099" cy="2500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5000"/>
              </a:srgbClr>
            </a:outerShdw>
          </a:effectLst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300" y="1207700"/>
            <a:ext cx="4114627" cy="250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